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398" r:id="rId3"/>
    <p:sldId id="399" r:id="rId4"/>
    <p:sldId id="400" r:id="rId5"/>
    <p:sldId id="401" r:id="rId6"/>
    <p:sldId id="402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3" autoAdjust="0"/>
    <p:restoredTop sz="95383" autoAdjust="0"/>
  </p:normalViewPr>
  <p:slideViewPr>
    <p:cSldViewPr snapToGrid="0">
      <p:cViewPr varScale="1">
        <p:scale>
          <a:sx n="59" d="100"/>
          <a:sy n="59" d="100"/>
        </p:scale>
        <p:origin x="33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C8583-5290-4E81-865F-796C5E2AE2DE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2E367-CD26-4EA2-B9C8-FC59304AE6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0678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6125"/>
            <a:ext cx="6624637" cy="3727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/>
              <a:t>Virtual Image: https://www.canva.com/create/avatars/</a:t>
            </a:r>
          </a:p>
          <a:p>
            <a:r>
              <a:rPr lang="en-GB" baseline="0" dirty="0"/>
              <a:t>https://avatarmaker.net/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C9B56-7580-754C-94C5-F7A16E1A23A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547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E2130F-9AA6-8A19-8CF4-843F83A380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D93824E-E3F3-909A-A652-2C54BB3D1F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GB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AD3FF68-BF01-091A-A381-91F20FE8F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4D1C60A-CB26-0B01-E048-703450336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4F24E1-2B2D-DA0E-2575-ADC6DB374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3306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41306D-D5C1-E1E1-BE14-DCB3E2D80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35D92FF-0A96-8C55-FEBF-8720E9150F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482147-2D9F-6419-49AB-C893BE769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786812-8AA7-1DDB-A87C-93DB07413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8333B5-1FC8-81C8-9913-40F27A1A2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9595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1484864-F264-B5DB-C4CF-3F669C7F20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6F5D3A9-17F1-6381-4BDC-BAD21889E3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24596C8-3FC5-3EE5-1CD6-5A6D18E08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DF6569-6880-778B-097F-AAE48D211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1354A18-9AF9-496E-832E-56B508C2B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7013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9C5DC6-B8B7-6D42-C88D-BAF716DF9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7061DEA-49B7-F57A-9F2B-3CCF9A50A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9AC786-30FA-0864-FB3A-44D62D8E8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715CB99-01CB-E8A0-54AA-F1B119E51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46295F9-0368-EC38-DF48-A756DBDB9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141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DFF886-020A-B3BA-0078-EE5AC84AA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3BD5C1C-BBB9-CF47-D8A4-DCCA8C9E4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A02EF2-267B-44D7-77F9-4EE319FCD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8007367-EBAE-E5C0-3E9D-B627F4333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2FBCE8-678C-8209-57BE-BC86D1AAF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051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FB5C83-F754-825C-602F-BDC5D2C28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DA248C7-0258-FB90-DEF9-C7E4E95CAA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3A54FEA-5A69-134C-F092-ED8AA87E0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D6BAB27-1B4C-4979-06FF-17EC73227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1C8304B-0A19-F9F3-1714-7EE4E12DE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698A4AC-E49E-1B6E-270C-E8BA833FE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4538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243F52-6498-FC23-B59F-48F2D6A25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3DBC45-07C4-DADB-3DC0-EBDC5A10A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E8CC37C-C617-4B5B-309E-8D6D982E3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CC59109-BC24-9341-7588-2CD85D1753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EB2DC33-B09E-0A11-E60B-6DFFE462A0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93AFC3D-E8D1-2F26-CF29-89FAA7DDF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2E9A272-572F-C6F4-AA1D-8256994C9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29DDAA1-C331-895B-946D-68C874087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052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46FA42-D535-9083-D803-778BD4800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9A0D993-8FA8-8A99-9196-D914CC38D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9318E78-676E-7356-5FBB-78103EB01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366ACC-DEF9-6965-1707-BBA054872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507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6838763-E78E-F608-A49D-927BA5ED1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05F8557-574B-2FAD-E2E3-453F168E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D222919-642B-AD3F-5EAB-A319C4BCC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3738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BEE3FC-8245-1210-8A68-78A8F6F88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F4E558-47D2-BCC5-6677-C1CAD72E80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E277669-E635-8AA1-6CC3-14C941B806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35EB7F4-52E2-94EE-B350-1A026E637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1F300EF-1FFF-D67D-0D18-52357E687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1D7C626-B7FF-B095-A628-8CB9223A5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332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E5A18D-996A-9F2B-734E-0068E6C86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EA6400E-4AE9-26FB-46FF-C08424CA1C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756F765-AA52-D10B-9C1B-3903FD4EB3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F1CEAF-91CC-0B52-AEDF-816AA768A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70A63F3-C5D4-EBC7-18E9-DD7920E49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1A841F2-D0FD-2D18-64A5-810161FB0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7792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98DE2AC-48F8-27D5-FC39-8263EF97E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83D63B8-CE2D-76B5-7C53-F67F75E44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C568F44-1E02-5986-A712-E06254BDE0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7CEAB-6C3D-4E61-8580-299A6C304232}" type="datetimeFigureOut">
              <a:rPr lang="en-GB" smtClean="0"/>
              <a:t>05/01/2025</a:t>
            </a:fld>
            <a:endParaRPr lang="en-GB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50D92DB-2525-7D1F-2580-8CBF1CEA7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7FC6C7B-9239-5118-A24A-7C81939D06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7716F-8869-4649-9D8C-6253B4250D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166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13255F3A-BE5B-301A-AB87-105C9BBA71C4}"/>
              </a:ext>
            </a:extLst>
          </p:cNvPr>
          <p:cNvSpPr txBox="1"/>
          <p:nvPr/>
        </p:nvSpPr>
        <p:spPr>
          <a:xfrm>
            <a:off x="243604" y="108079"/>
            <a:ext cx="5087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TW" sz="3600" dirty="0"/>
              <a:t>User roles definitions</a:t>
            </a:r>
            <a:endParaRPr lang="en-GB" sz="36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D365348-000B-373B-C4D6-582FA6992EAF}"/>
              </a:ext>
            </a:extLst>
          </p:cNvPr>
          <p:cNvSpPr txBox="1"/>
          <p:nvPr/>
        </p:nvSpPr>
        <p:spPr>
          <a:xfrm>
            <a:off x="603849" y="890878"/>
            <a:ext cx="53052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User</a:t>
            </a:r>
            <a:r>
              <a:rPr lang="zh-CN" altLang="en-US" dirty="0"/>
              <a:t>： </a:t>
            </a:r>
            <a:r>
              <a:rPr lang="en-US" altLang="zh-CN" dirty="0"/>
              <a:t>people who need education resource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Student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Teacher</a:t>
            </a:r>
            <a:endParaRPr lang="en-GB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120B4E0-8FBC-4741-95CA-EFD5F403D6BE}"/>
              </a:ext>
            </a:extLst>
          </p:cNvPr>
          <p:cNvSpPr txBox="1"/>
          <p:nvPr/>
        </p:nvSpPr>
        <p:spPr>
          <a:xfrm>
            <a:off x="603849" y="2013778"/>
            <a:ext cx="45374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Provider</a:t>
            </a:r>
            <a:r>
              <a:rPr lang="zh-CN" altLang="en-US" dirty="0"/>
              <a:t>：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Teacher who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education</a:t>
            </a:r>
            <a:r>
              <a:rPr lang="zh-CN" altLang="en-US" dirty="0"/>
              <a:t> </a:t>
            </a:r>
            <a:r>
              <a:rPr lang="en-US" altLang="zh-CN" dirty="0"/>
              <a:t>resource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Volunteer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2D23E84-10FA-258A-685B-0769382B062A}"/>
              </a:ext>
            </a:extLst>
          </p:cNvPr>
          <p:cNvSpPr txBox="1"/>
          <p:nvPr/>
        </p:nvSpPr>
        <p:spPr>
          <a:xfrm>
            <a:off x="603849" y="3136677"/>
            <a:ext cx="52189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Administrator: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Web administrator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Educational institutions and </a:t>
            </a:r>
          </a:p>
          <a:p>
            <a:pPr lvl="1"/>
            <a:r>
              <a:rPr lang="en-US" dirty="0"/>
              <a:t>non-governmental organizations</a:t>
            </a:r>
            <a:endParaRPr lang="en-GB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4849084-F55F-165E-7F1E-B6E6DEC55D54}"/>
              </a:ext>
            </a:extLst>
          </p:cNvPr>
          <p:cNvSpPr txBox="1"/>
          <p:nvPr/>
        </p:nvSpPr>
        <p:spPr>
          <a:xfrm>
            <a:off x="603849" y="4736147"/>
            <a:ext cx="10151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interviewed some people involved and contacted Children in impoverished areas to do a user survey by calling.</a:t>
            </a:r>
            <a:endParaRPr lang="en-GB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DA04F7C-1C9F-D4C4-3C12-FC581BE950C0}"/>
              </a:ext>
            </a:extLst>
          </p:cNvPr>
          <p:cNvSpPr txBox="1"/>
          <p:nvPr/>
        </p:nvSpPr>
        <p:spPr>
          <a:xfrm>
            <a:off x="603849" y="5706538"/>
            <a:ext cx="10386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used to volunteer to teach in a poor primary school, so I have the contact information.</a:t>
            </a:r>
            <a:endParaRPr lang="en-GB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B422829-8D89-E421-6B23-D4C0AAA0E888}"/>
              </a:ext>
            </a:extLst>
          </p:cNvPr>
          <p:cNvSpPr txBox="1"/>
          <p:nvPr/>
        </p:nvSpPr>
        <p:spPr>
          <a:xfrm>
            <a:off x="7847879" y="384575"/>
            <a:ext cx="2173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What will they do?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6F2C608-6D95-16D6-D4C2-AE1946EEFC4C}"/>
              </a:ext>
            </a:extLst>
          </p:cNvPr>
          <p:cNvSpPr txBox="1"/>
          <p:nvPr/>
        </p:nvSpPr>
        <p:spPr>
          <a:xfrm>
            <a:off x="6282909" y="915937"/>
            <a:ext cx="50263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Finding educational resources, asking questions, answering questions,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bookmarking or downloading what they want to see.</a:t>
            </a: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3846DFC-5D81-E92B-101B-8B90ABE1CD50}"/>
              </a:ext>
            </a:extLst>
          </p:cNvPr>
          <p:cNvSpPr txBox="1"/>
          <p:nvPr/>
        </p:nvSpPr>
        <p:spPr>
          <a:xfrm>
            <a:off x="6245524" y="2352692"/>
            <a:ext cx="5589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Uploading educational resources, answering questions, deleting(managing) what they have uploaded. 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E79D76C-0A60-D545-167A-65D93954E272}"/>
              </a:ext>
            </a:extLst>
          </p:cNvPr>
          <p:cNvSpPr txBox="1"/>
          <p:nvPr/>
        </p:nvSpPr>
        <p:spPr>
          <a:xfrm>
            <a:off x="6341134" y="3587247"/>
            <a:ext cx="51542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Managing the education resources, managing the user, managing the modules and managing the reviews</a:t>
            </a: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572AFC16-904D-C082-17B6-86BE2C16D74F}"/>
              </a:ext>
            </a:extLst>
          </p:cNvPr>
          <p:cNvCxnSpPr/>
          <p:nvPr/>
        </p:nvCxnSpPr>
        <p:spPr>
          <a:xfrm>
            <a:off x="4957313" y="1397479"/>
            <a:ext cx="11386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D3D5EB4F-4940-7C2B-9E75-140D107D903A}"/>
              </a:ext>
            </a:extLst>
          </p:cNvPr>
          <p:cNvCxnSpPr/>
          <p:nvPr/>
        </p:nvCxnSpPr>
        <p:spPr>
          <a:xfrm>
            <a:off x="4856672" y="2691442"/>
            <a:ext cx="11386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CD6CE0AB-22D3-BCEF-E8B0-C8939B5B764A}"/>
              </a:ext>
            </a:extLst>
          </p:cNvPr>
          <p:cNvCxnSpPr/>
          <p:nvPr/>
        </p:nvCxnSpPr>
        <p:spPr>
          <a:xfrm>
            <a:off x="4957313" y="3873260"/>
            <a:ext cx="11386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139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091660" y="2437125"/>
            <a:ext cx="8280920" cy="765666"/>
            <a:chOff x="323528" y="195486"/>
            <a:chExt cx="8280920" cy="765666"/>
          </a:xfrm>
        </p:grpSpPr>
        <p:sp>
          <p:nvSpPr>
            <p:cNvPr id="3" name="Rectangle 2"/>
            <p:cNvSpPr/>
            <p:nvPr/>
          </p:nvSpPr>
          <p:spPr>
            <a:xfrm>
              <a:off x="323528" y="699542"/>
              <a:ext cx="828092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endParaRPr lang="en-GB" sz="1100" dirty="0">
                <a:solidFill>
                  <a:schemeClr val="bg1">
                    <a:lumMod val="65000"/>
                  </a:schemeClr>
                </a:solidFill>
                <a:latin typeface="Frutiger Next Pro Light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323528" y="195486"/>
              <a:ext cx="828092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GB" sz="2400" dirty="0">
                <a:solidFill>
                  <a:srgbClr val="FF0000"/>
                </a:solidFill>
                <a:latin typeface="Frutiger Next Pro Light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>
            <a:off x="150549" y="88052"/>
            <a:ext cx="828092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200" b="1" dirty="0">
                <a:solidFill>
                  <a:srgbClr val="E20312"/>
                </a:solidFill>
                <a:latin typeface="Frutiger Next Pro Light"/>
                <a:cs typeface="Frutiger Next Pro Light"/>
              </a:rPr>
              <a:t>Potential User Persona Profiles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386" y="72816"/>
            <a:ext cx="1432251" cy="516712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838751"/>
              </p:ext>
            </p:extLst>
          </p:nvPr>
        </p:nvGraphicFramePr>
        <p:xfrm>
          <a:off x="150549" y="589528"/>
          <a:ext cx="11890901" cy="6195638"/>
        </p:xfrm>
        <a:graphic>
          <a:graphicData uri="http://schemas.openxmlformats.org/drawingml/2006/table">
            <a:tbl>
              <a:tblPr firstRow="1" bandRow="1">
                <a:solidFill>
                  <a:srgbClr val="E20312"/>
                </a:solidFill>
                <a:tableStyleId>{21E4AEA4-8DFA-4A89-87EB-49C32662AFE0}</a:tableStyleId>
              </a:tblPr>
              <a:tblGrid>
                <a:gridCol w="2187818">
                  <a:extLst>
                    <a:ext uri="{9D8B030D-6E8A-4147-A177-3AD203B41FA5}">
                      <a16:colId xmlns:a16="http://schemas.microsoft.com/office/drawing/2014/main" val="1675222559"/>
                    </a:ext>
                  </a:extLst>
                </a:gridCol>
                <a:gridCol w="2434722">
                  <a:extLst>
                    <a:ext uri="{9D8B030D-6E8A-4147-A177-3AD203B41FA5}">
                      <a16:colId xmlns:a16="http://schemas.microsoft.com/office/drawing/2014/main" val="2210098456"/>
                    </a:ext>
                  </a:extLst>
                </a:gridCol>
                <a:gridCol w="2615877">
                  <a:extLst>
                    <a:ext uri="{9D8B030D-6E8A-4147-A177-3AD203B41FA5}">
                      <a16:colId xmlns:a16="http://schemas.microsoft.com/office/drawing/2014/main" val="2942363449"/>
                    </a:ext>
                  </a:extLst>
                </a:gridCol>
                <a:gridCol w="2326242">
                  <a:extLst>
                    <a:ext uri="{9D8B030D-6E8A-4147-A177-3AD203B41FA5}">
                      <a16:colId xmlns:a16="http://schemas.microsoft.com/office/drawing/2014/main" val="2469898058"/>
                    </a:ext>
                  </a:extLst>
                </a:gridCol>
                <a:gridCol w="2326242">
                  <a:extLst>
                    <a:ext uri="{9D8B030D-6E8A-4147-A177-3AD203B41FA5}">
                      <a16:colId xmlns:a16="http://schemas.microsoft.com/office/drawing/2014/main" val="2842499944"/>
                    </a:ext>
                  </a:extLst>
                </a:gridCol>
              </a:tblGrid>
              <a:tr h="378535">
                <a:tc>
                  <a:txBody>
                    <a:bodyPr/>
                    <a:lstStyle/>
                    <a:p>
                      <a:pPr algn="l"/>
                      <a:r>
                        <a:rPr lang="en-GB" sz="1400" dirty="0"/>
                        <a:t>Application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l"/>
                      <a:r>
                        <a:rPr lang="en-GB" sz="1400" dirty="0"/>
                        <a:t>Website for education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235613"/>
                  </a:ext>
                </a:extLst>
              </a:tr>
              <a:tr h="865921">
                <a:tc>
                  <a:txBody>
                    <a:bodyPr/>
                    <a:lstStyle/>
                    <a:p>
                      <a:pPr algn="l"/>
                      <a:r>
                        <a:rPr lang="en-GB" sz="1000" b="0" dirty="0"/>
                        <a:t>Profile Pic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GB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GB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GB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GB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0507547"/>
                  </a:ext>
                </a:extLst>
              </a:tr>
              <a:tr h="378535">
                <a:tc>
                  <a:txBody>
                    <a:bodyPr/>
                    <a:lstStyle/>
                    <a:p>
                      <a:pPr algn="l"/>
                      <a:r>
                        <a:rPr lang="en-GB" sz="1000" b="0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Hua Li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Noria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Hanson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David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164408"/>
                  </a:ext>
                </a:extLst>
              </a:tr>
              <a:tr h="378535">
                <a:tc>
                  <a:txBody>
                    <a:bodyPr/>
                    <a:lstStyle/>
                    <a:p>
                      <a:pPr algn="l"/>
                      <a:r>
                        <a:rPr lang="en-GB" sz="1000" b="0" dirty="0"/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46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9026592"/>
                  </a:ext>
                </a:extLst>
              </a:tr>
              <a:tr h="378535">
                <a:tc>
                  <a:txBody>
                    <a:bodyPr/>
                    <a:lstStyle/>
                    <a:p>
                      <a:pPr algn="l"/>
                      <a:r>
                        <a:rPr lang="en-GB" sz="1000" b="0" dirty="0"/>
                        <a:t>Occupation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Student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Teacher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volunteer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Admin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4815853"/>
                  </a:ext>
                </a:extLst>
              </a:tr>
              <a:tr h="387377">
                <a:tc>
                  <a:txBody>
                    <a:bodyPr/>
                    <a:lstStyle/>
                    <a:p>
                      <a:pPr algn="l"/>
                      <a:r>
                        <a:rPr lang="en-GB" sz="1000" b="0" dirty="0"/>
                        <a:t>Tech with which User is familiar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altLang="zh-TW" sz="1000" dirty="0"/>
                        <a:t>android</a:t>
                      </a:r>
                      <a:r>
                        <a:rPr lang="en-GB" altLang="zh-TW" sz="1000" baseline="0" dirty="0"/>
                        <a:t> phone, windows </a:t>
                      </a:r>
                      <a:endParaRPr lang="en-GB" altLang="zh-TW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android</a:t>
                      </a:r>
                      <a:r>
                        <a:rPr lang="en-GB" sz="1000" baseline="0" dirty="0"/>
                        <a:t> phone, windows</a:t>
                      </a:r>
                      <a:endParaRPr lang="en-GB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IPhone, iPad,</a:t>
                      </a:r>
                      <a:r>
                        <a:rPr lang="en-GB" sz="1000" baseline="0" dirty="0"/>
                        <a:t> android phone, mac, windows, tablet, apple watch</a:t>
                      </a:r>
                      <a:endParaRPr lang="en-GB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00" dirty="0"/>
                        <a:t>Android phone, laptop,</a:t>
                      </a:r>
                      <a:r>
                        <a:rPr lang="en-GB" sz="1000" baseline="0" dirty="0"/>
                        <a:t> tablet, mac, windows</a:t>
                      </a:r>
                      <a:endParaRPr lang="en-GB" sz="1000" dirty="0"/>
                    </a:p>
                    <a:p>
                      <a:pPr algn="ctr"/>
                      <a:endParaRPr lang="en-GB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4915213"/>
                  </a:ext>
                </a:extLst>
              </a:tr>
              <a:tr h="834352">
                <a:tc>
                  <a:txBody>
                    <a:bodyPr/>
                    <a:lstStyle/>
                    <a:p>
                      <a:r>
                        <a:rPr lang="en-GB" sz="1000" b="0" dirty="0"/>
                        <a:t>Persona Characteristics - Why would this user access the proposed application?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They want to find educational resources, read books and ask questions about what they are confused about.</a:t>
                      </a:r>
                      <a:endParaRPr lang="en-GB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They would use the application to find educational resources to teach the students. Hope can help themselves to improve their teaching.</a:t>
                      </a:r>
                      <a:endParaRPr lang="en-GB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They‘re the volunteer of the application - to upload the educational resources to the website. Help people to solve some problems they are confused about.</a:t>
                      </a:r>
                      <a:endParaRPr lang="en-GB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They are the administrator for the </a:t>
                      </a:r>
                      <a:r>
                        <a:rPr lang="en-GB" sz="1000" noProof="0" dirty="0"/>
                        <a:t>application, including Educational institutions, non-governmental organisations and web administrators. They will manage the user, educational resources and reviews.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0844146"/>
                  </a:ext>
                </a:extLst>
              </a:tr>
              <a:tr h="834352">
                <a:tc>
                  <a:txBody>
                    <a:bodyPr/>
                    <a:lstStyle/>
                    <a:p>
                      <a:pPr algn="l"/>
                      <a:r>
                        <a:rPr lang="en-GB" sz="1000" b="0" dirty="0"/>
                        <a:t>Accessibility considerations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Language - they will speak a different language</a:t>
                      </a:r>
                    </a:p>
                    <a:p>
                      <a:pPr algn="ctr"/>
                      <a:r>
                        <a:rPr lang="en-US" sz="1000" dirty="0"/>
                        <a:t>Lack of proficiency in the use of electronic devices</a:t>
                      </a:r>
                    </a:p>
                    <a:p>
                      <a:pPr algn="ctr"/>
                      <a:r>
                        <a:rPr lang="en-US" sz="1000" dirty="0"/>
                        <a:t>Disability</a:t>
                      </a:r>
                      <a:endParaRPr lang="en-GB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000" dirty="0"/>
                        <a:t>Language - they will speak a different language.</a:t>
                      </a:r>
                      <a:endParaRPr lang="en-GB" altLang="zh-TW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None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Colour</a:t>
                      </a:r>
                      <a:r>
                        <a:rPr lang="en-GB" sz="1000" baseline="0" dirty="0"/>
                        <a:t> deficiency</a:t>
                      </a:r>
                      <a:endParaRPr lang="en-GB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4673899"/>
                  </a:ext>
                </a:extLst>
              </a:tr>
              <a:tr h="1029122">
                <a:tc>
                  <a:txBody>
                    <a:bodyPr/>
                    <a:lstStyle/>
                    <a:p>
                      <a:pPr algn="l"/>
                      <a:r>
                        <a:rPr lang="en-GB" sz="1000" b="0" dirty="0"/>
                        <a:t>Requirements by user for  the application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Vision disability</a:t>
                      </a:r>
                      <a:r>
                        <a:rPr lang="en-GB" sz="1000" baseline="0" dirty="0"/>
                        <a:t> - </a:t>
                      </a:r>
                      <a:r>
                        <a:rPr lang="en-GB" sz="1000" dirty="0"/>
                        <a:t>Options to change font</a:t>
                      </a:r>
                      <a:r>
                        <a:rPr lang="en-GB" sz="1000" baseline="0" dirty="0"/>
                        <a:t> size/WAI-ARIA</a:t>
                      </a:r>
                    </a:p>
                    <a:p>
                      <a:pPr algn="ctr"/>
                      <a:r>
                        <a:rPr lang="en-GB" sz="1000" baseline="0" dirty="0"/>
                        <a:t>Easy to navigate</a:t>
                      </a:r>
                    </a:p>
                    <a:p>
                      <a:pPr algn="ctr"/>
                      <a:r>
                        <a:rPr lang="en-GB" sz="1000" baseline="0" dirty="0"/>
                        <a:t>User friendly </a:t>
                      </a:r>
                    </a:p>
                    <a:p>
                      <a:pPr algn="ctr"/>
                      <a:r>
                        <a:rPr lang="en-US" sz="1000" baseline="0" dirty="0"/>
                        <a:t>Quick to navigate through for customer </a:t>
                      </a:r>
                      <a:endParaRPr lang="en-GB" sz="10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Quick to navigate through for the customer </a:t>
                      </a:r>
                    </a:p>
                    <a:p>
                      <a:pPr algn="ctr"/>
                      <a:r>
                        <a:rPr lang="en-US" sz="1000" dirty="0"/>
                        <a:t>Easy to navigate</a:t>
                      </a:r>
                    </a:p>
                    <a:p>
                      <a:pPr algn="ctr"/>
                      <a:r>
                        <a:rPr lang="en-US" sz="1000" dirty="0"/>
                        <a:t>User friendly</a:t>
                      </a:r>
                      <a:endParaRPr lang="en-GB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Easy to operate</a:t>
                      </a:r>
                    </a:p>
                    <a:p>
                      <a:pPr algn="ctr"/>
                      <a:r>
                        <a:rPr lang="en-GB" sz="1000" dirty="0"/>
                        <a:t>Strong compatibility - Strong compatibility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Manager the module provides</a:t>
                      </a:r>
                    </a:p>
                    <a:p>
                      <a:pPr algn="ctr"/>
                      <a:r>
                        <a:rPr lang="en-GB" sz="1000" dirty="0"/>
                        <a:t>Manager the uploaded contents</a:t>
                      </a:r>
                    </a:p>
                    <a:p>
                      <a:pPr algn="ctr"/>
                      <a:r>
                        <a:rPr lang="en-GB" sz="1000" dirty="0"/>
                        <a:t>Manager user reviews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2169230"/>
                  </a:ext>
                </a:extLst>
              </a:tr>
              <a:tr h="378535">
                <a:tc>
                  <a:txBody>
                    <a:bodyPr/>
                    <a:lstStyle/>
                    <a:p>
                      <a:pPr algn="l"/>
                      <a:r>
                        <a:rPr lang="en-GB" sz="1000" b="0" dirty="0"/>
                        <a:t>Casual/Power User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Casual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Casual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altLang="zh-TW" sz="1000" dirty="0"/>
                        <a:t>Casual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000" dirty="0"/>
                        <a:t>Power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4053963"/>
                  </a:ext>
                </a:extLst>
              </a:tr>
            </a:tbl>
          </a:graphicData>
        </a:graphic>
      </p:graphicFrame>
      <p:pic>
        <p:nvPicPr>
          <p:cNvPr id="16" name="圖片 15" descr="一張含有 卡通, 美工圖案, 圖解, 動畫卡通 的圖片&#10;&#10;自動產生的描述">
            <a:extLst>
              <a:ext uri="{FF2B5EF4-FFF2-40B4-BE49-F238E27FC236}">
                <a16:creationId xmlns:a16="http://schemas.microsoft.com/office/drawing/2014/main" id="{0D21011D-B0C3-EB87-C7AC-D7646E9718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112" y="999619"/>
            <a:ext cx="794188" cy="794188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E02925A6-471D-ABB5-C710-5FE9CE39DA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2414" y="1020989"/>
            <a:ext cx="794188" cy="79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257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0"/>
    </mc:Choice>
    <mc:Fallback xmlns="">
      <p:transition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D1E315F8-DBCB-14AD-5139-C48FED2530E4}"/>
              </a:ext>
            </a:extLst>
          </p:cNvPr>
          <p:cNvSpPr txBox="1"/>
          <p:nvPr/>
        </p:nvSpPr>
        <p:spPr>
          <a:xfrm>
            <a:off x="587828" y="327354"/>
            <a:ext cx="4789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Finding some examples of website: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461E263-83EE-09CC-F312-632F5770D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45" y="957160"/>
            <a:ext cx="6872107" cy="336446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4D94626C-5E89-C795-5CC6-2FA7E46CC8DA}"/>
              </a:ext>
            </a:extLst>
          </p:cNvPr>
          <p:cNvSpPr txBox="1"/>
          <p:nvPr/>
        </p:nvSpPr>
        <p:spPr>
          <a:xfrm>
            <a:off x="293914" y="1719942"/>
            <a:ext cx="3135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https://www.education.com/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85D6F2C-CBD5-AF87-AA16-02456D0F8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931" y="1045027"/>
            <a:ext cx="5082824" cy="2721429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2F802373-0FC6-45A1-CB8E-7B8990181E20}"/>
              </a:ext>
            </a:extLst>
          </p:cNvPr>
          <p:cNvSpPr txBox="1"/>
          <p:nvPr/>
        </p:nvSpPr>
        <p:spPr>
          <a:xfrm>
            <a:off x="7006931" y="512020"/>
            <a:ext cx="42706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TW" dirty="0"/>
              <a:t>https://www.starfall.com/h/</a:t>
            </a:r>
            <a:endParaRPr lang="en-GB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9001653-50A4-72C8-ECF9-B84F24B12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88" y="4321629"/>
            <a:ext cx="4906681" cy="2440415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89C64159-9C66-B995-D43A-FDC626CC5442}"/>
              </a:ext>
            </a:extLst>
          </p:cNvPr>
          <p:cNvSpPr txBox="1"/>
          <p:nvPr/>
        </p:nvSpPr>
        <p:spPr>
          <a:xfrm>
            <a:off x="426155" y="4514476"/>
            <a:ext cx="39426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TW" dirty="0">
                <a:solidFill>
                  <a:schemeClr val="bg1">
                    <a:lumMod val="65000"/>
                  </a:schemeClr>
                </a:solidFill>
              </a:rPr>
              <a:t>https://www.abcmouse.com/abc/?8a08850bc2=T2406874968.1697658620.4564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61FE621A-2244-BF1D-B80F-47ECAA6819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0853" y="4188323"/>
            <a:ext cx="5082824" cy="2498966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1ADD8CE5-283C-27E0-CCFC-982108B8DB13}"/>
              </a:ext>
            </a:extLst>
          </p:cNvPr>
          <p:cNvSpPr txBox="1"/>
          <p:nvPr/>
        </p:nvSpPr>
        <p:spPr>
          <a:xfrm>
            <a:off x="6096000" y="3691597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TW" dirty="0"/>
              <a:t>https://uk.ixl.com/?partner=google&amp;campaign=81146728&amp;adGroup=129630719167&amp;gclid=Cj0KCQjwhL6pBhDjARIsAGx8D58R7GprI9ZBOjU7z0mQNbsy_78O9rxijpaOF02LlskUBQpa38qqFWgaAhzuEALw_wcB#curriculum</a:t>
            </a:r>
            <a:endParaRPr lang="en-GB" dirty="0"/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D0BAAC3E-1F62-0F6B-600E-52B0048293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4328" y="5254100"/>
            <a:ext cx="3156404" cy="1546967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0E481A9E-DC08-8600-A217-C0217F974AB5}"/>
              </a:ext>
            </a:extLst>
          </p:cNvPr>
          <p:cNvSpPr txBox="1"/>
          <p:nvPr/>
        </p:nvSpPr>
        <p:spPr>
          <a:xfrm>
            <a:off x="4100433" y="6431735"/>
            <a:ext cx="34405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TW" dirty="0"/>
              <a:t>https://www.time4learning.com/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1595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F127DAFB-5783-1853-7056-1D19792E1D71}"/>
              </a:ext>
            </a:extLst>
          </p:cNvPr>
          <p:cNvSpPr txBox="1"/>
          <p:nvPr/>
        </p:nvSpPr>
        <p:spPr>
          <a:xfrm>
            <a:off x="405441" y="301926"/>
            <a:ext cx="2518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Asking question to User: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9DE480E4-8B4E-B6B9-8AEC-7BAD63E4C123}"/>
              </a:ext>
            </a:extLst>
          </p:cNvPr>
          <p:cNvSpPr txBox="1"/>
          <p:nvPr/>
        </p:nvSpPr>
        <p:spPr>
          <a:xfrm>
            <a:off x="733246" y="923026"/>
            <a:ext cx="65992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Have you used an application like this before?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Is it helpful to you after using it?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 it easy to achieve the purpose?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confuses you?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 there anything that makes you feel uncomfortable?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b="0" dirty="0"/>
              <a:t>What do you think could be improved?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b="0" dirty="0"/>
              <a:t>Are you happy with the process?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b="0" dirty="0"/>
              <a:t>Is the App easy to use</a:t>
            </a:r>
            <a:r>
              <a:rPr lang="zh-CN" altLang="en-US" sz="1800" b="0" dirty="0"/>
              <a:t>？</a:t>
            </a:r>
            <a:endParaRPr lang="en-GB" altLang="zh-TW" sz="1800" b="0" dirty="0"/>
          </a:p>
        </p:txBody>
      </p:sp>
    </p:spTree>
    <p:extLst>
      <p:ext uri="{BB962C8B-B14F-4D97-AF65-F5344CB8AC3E}">
        <p14:creationId xmlns:p14="http://schemas.microsoft.com/office/powerpoint/2010/main" val="2657077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67A982C8-414B-A2A4-1361-B121CB7D75B0}"/>
              </a:ext>
            </a:extLst>
          </p:cNvPr>
          <p:cNvSpPr txBox="1"/>
          <p:nvPr/>
        </p:nvSpPr>
        <p:spPr>
          <a:xfrm>
            <a:off x="1118558" y="1362973"/>
            <a:ext cx="49774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Different size of the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Different language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Function for disabled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Colour:  need to let them feel confutable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Easy to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/>
              <a:t>Protection against </a:t>
            </a:r>
            <a:r>
              <a:rPr lang="en-GB" altLang="zh-CN"/>
              <a:t>database attacks</a:t>
            </a:r>
            <a:endParaRPr lang="en-US" altLang="zh-CN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E4B7189-AC99-EEB7-FC2D-A3F727B5A3F5}"/>
              </a:ext>
            </a:extLst>
          </p:cNvPr>
          <p:cNvSpPr txBox="1"/>
          <p:nvPr/>
        </p:nvSpPr>
        <p:spPr>
          <a:xfrm>
            <a:off x="776377" y="319178"/>
            <a:ext cx="720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Considering </a:t>
            </a:r>
            <a:r>
              <a:rPr lang="en-US" sz="3600" dirty="0"/>
              <a:t>when</a:t>
            </a:r>
            <a:r>
              <a:rPr lang="zh-CN" altLang="en-US" sz="3600" dirty="0"/>
              <a:t> </a:t>
            </a:r>
            <a:r>
              <a:rPr lang="en-US" altLang="zh-CN" sz="3600" dirty="0"/>
              <a:t>developing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7539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85AA04E-D08C-D563-259C-F7CE7DA9ADCF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Database design:</a:t>
            </a:r>
          </a:p>
        </p:txBody>
      </p:sp>
      <p:pic>
        <p:nvPicPr>
          <p:cNvPr id="3" name="圖片 2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FA1B4E37-B070-E29D-F04A-790F3211C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056" y="1675227"/>
            <a:ext cx="9449888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585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12992</TotalTime>
  <Words>592</Words>
  <Application>Microsoft Office PowerPoint</Application>
  <PresentationFormat>Widescreen</PresentationFormat>
  <Paragraphs>97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Frutiger Next Pro Light</vt:lpstr>
      <vt:lpstr>Arial</vt:lpstr>
      <vt:lpstr>Calibri</vt:lpstr>
      <vt:lpstr>Calibri Light</vt:lpstr>
      <vt:lpstr>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Rachel Xiao</dc:creator>
  <cp:lastModifiedBy>Murui Xiao</cp:lastModifiedBy>
  <cp:revision>10</cp:revision>
  <dcterms:created xsi:type="dcterms:W3CDTF">2023-10-18T17:21:03Z</dcterms:created>
  <dcterms:modified xsi:type="dcterms:W3CDTF">2025-01-05T17:57:21Z</dcterms:modified>
</cp:coreProperties>
</file>

<file path=docProps/thumbnail.jpeg>
</file>